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82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4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  <p15:guide id="5" orient="horz" pos="3755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orient="horz" pos="943" userDrawn="1">
          <p15:clr>
            <a:srgbClr val="A4A3A4"/>
          </p15:clr>
        </p15:guide>
        <p15:guide id="8" orient="horz" pos="3165" userDrawn="1">
          <p15:clr>
            <a:srgbClr val="A4A3A4"/>
          </p15:clr>
        </p15:guide>
        <p15:guide id="9" orient="horz" pos="57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76" y="96"/>
      </p:cViewPr>
      <p:guideLst>
        <p:guide orient="horz" pos="1124"/>
        <p:guide pos="255"/>
        <p:guide pos="4042"/>
        <p:guide orient="horz" pos="3755"/>
        <p:guide orient="horz" pos="5592"/>
        <p:guide orient="horz" pos="943"/>
        <p:guide orient="horz" pos="3165"/>
        <p:guide orient="horz" pos="5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1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524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Sheet2!$K$22:$K$24</c:f>
              <c:strCache>
                <c:ptCount val="3"/>
                <c:pt idx="0">
                  <c:v>LEVEL1</c:v>
                </c:pt>
                <c:pt idx="1">
                  <c:v>LEVEL2</c:v>
                </c:pt>
                <c:pt idx="2">
                  <c:v>LEVEL3</c:v>
                </c:pt>
              </c:strCache>
            </c:strRef>
          </c:cat>
          <c:val>
            <c:numRef>
              <c:f>Sheet2!$J$22:$J$24</c:f>
              <c:numCache>
                <c:formatCode>General</c:formatCode>
                <c:ptCount val="3"/>
                <c:pt idx="0">
                  <c:v>41.1</c:v>
                </c:pt>
                <c:pt idx="1">
                  <c:v>47.2</c:v>
                </c:pt>
                <c:pt idx="2">
                  <c:v>52.1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26-4B04-9F43-EC105A213F3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1230719"/>
        <c:axId val="271234879"/>
      </c:lineChart>
      <c:catAx>
        <c:axId val="271230719"/>
        <c:scaling>
          <c:orientation val="minMax"/>
        </c:scaling>
        <c:delete val="0"/>
        <c:axPos val="b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4879"/>
        <c:crosses val="autoZero"/>
        <c:auto val="1"/>
        <c:lblAlgn val="ctr"/>
        <c:lblOffset val="100"/>
        <c:noMultiLvlLbl val="0"/>
      </c:catAx>
      <c:valAx>
        <c:axId val="271234879"/>
        <c:scaling>
          <c:orientation val="minMax"/>
          <c:max val="53"/>
          <c:min val="40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TEMPERTATURE(</a:t>
                </a:r>
                <a:r>
                  <a:rPr lang="ko-KR" altLang="en-US"/>
                  <a:t>℃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0719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2023-12-04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chart" Target="../charts/chart1.xml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0834" y="1796965"/>
            <a:ext cx="45521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/>
              <a:t>SU0114A2</a:t>
            </a:r>
          </a:p>
          <a:p>
            <a:r>
              <a:rPr lang="en-US" altLang="ko-KR" sz="2000" dirty="0">
                <a:solidFill>
                  <a:srgbClr val="000000"/>
                </a:solidFill>
              </a:rPr>
              <a:t>SHSGU9NNNN</a:t>
            </a:r>
            <a:endParaRPr lang="en-US" altLang="ko-KR" sz="2000" dirty="0" smtClean="0">
              <a:solidFill>
                <a:srgbClr val="000000"/>
              </a:solidFill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921" y="8459670"/>
            <a:ext cx="700754" cy="67004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7005" y="1096744"/>
            <a:ext cx="157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brief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239" y="4995817"/>
            <a:ext cx="1797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5V,9W 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/>
              <a:t>Fabric(Suede)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Printed PET film heater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3 step LED controller</a:t>
            </a:r>
            <a:endParaRPr lang="en-US" altLang="ko-K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846" y="5000004"/>
            <a:ext cx="228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Uniformity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Thin </a:t>
            </a:r>
            <a:r>
              <a:rPr lang="en-US" altLang="ko-KR" sz="1200" dirty="0"/>
              <a:t>thickness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Flexibility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5157" y="4990979"/>
            <a:ext cx="140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Key Applications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Warmer</a:t>
            </a:r>
            <a:endParaRPr lang="en-US" altLang="ko-KR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412239" y="4985927"/>
            <a:ext cx="1830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464436" y="4985927"/>
            <a:ext cx="2289355" cy="26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973012" y="4985959"/>
            <a:ext cx="1432561" cy="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713" y="8585379"/>
            <a:ext cx="427473" cy="53943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919" y="8636711"/>
            <a:ext cx="535630" cy="41481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668" y="8619273"/>
            <a:ext cx="558905" cy="480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3238994" y="1805290"/>
            <a:ext cx="2053850" cy="382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814" y="6840962"/>
            <a:ext cx="598169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r>
              <a:rPr lang="en-US" altLang="ko-KR" sz="1100" b="1" dirty="0" smtClean="0"/>
              <a:t>HEAD OFFICE</a:t>
            </a:r>
          </a:p>
          <a:p>
            <a:r>
              <a:rPr lang="en-US" altLang="ko-KR" sz="1100" dirty="0" smtClean="0"/>
              <a:t>10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Sandan</a:t>
            </a:r>
            <a:r>
              <a:rPr lang="en-US" altLang="ko-KR" sz="1100" dirty="0"/>
              <a:t> 4-gil, </a:t>
            </a:r>
            <a:r>
              <a:rPr lang="en-US" altLang="ko-KR" sz="1100" dirty="0" err="1"/>
              <a:t>Seo-myeon</a:t>
            </a:r>
            <a:r>
              <a:rPr lang="en-US" altLang="ko-KR" sz="1100" dirty="0"/>
              <a:t>, Suncheon-</a:t>
            </a:r>
            <a:r>
              <a:rPr lang="en-US" altLang="ko-KR" sz="1100" dirty="0" err="1"/>
              <a:t>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Korea,(57927)</a:t>
            </a:r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FACTORY</a:t>
            </a:r>
          </a:p>
          <a:p>
            <a:r>
              <a:rPr lang="en-US" altLang="ko-KR" sz="1100" dirty="0"/>
              <a:t>49, Hangman 10-ro, </a:t>
            </a:r>
            <a:r>
              <a:rPr lang="en-US" altLang="ko-KR" sz="1100" dirty="0" err="1"/>
              <a:t>Gwangyang-si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Korea(57793)</a:t>
            </a:r>
          </a:p>
          <a:p>
            <a:endParaRPr lang="en-US" altLang="ko-KR" sz="1100" dirty="0"/>
          </a:p>
          <a:p>
            <a:r>
              <a:rPr lang="en-US" altLang="ko-KR" sz="1100" b="1" dirty="0" smtClean="0"/>
              <a:t>SEOUL OFFICE</a:t>
            </a:r>
          </a:p>
          <a:p>
            <a:r>
              <a:rPr lang="en-US" altLang="ko-KR" sz="1100" dirty="0" smtClean="0"/>
              <a:t>PARU B/D 71, </a:t>
            </a:r>
            <a:r>
              <a:rPr lang="en-US" altLang="ko-KR" sz="1100" dirty="0" err="1" smtClean="0"/>
              <a:t>Mokdongjungangbuk-ro</a:t>
            </a:r>
            <a:r>
              <a:rPr lang="en-US" altLang="ko-KR" sz="1100" dirty="0" smtClean="0"/>
              <a:t>, </a:t>
            </a:r>
            <a:r>
              <a:rPr lang="en-US" altLang="ko-KR" sz="1100" dirty="0" err="1" smtClean="0"/>
              <a:t>Yangcheon-gu</a:t>
            </a:r>
            <a:r>
              <a:rPr lang="en-US" altLang="ko-KR" sz="1100" dirty="0" smtClean="0"/>
              <a:t>, Seoul Korea(07947)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TEL</a:t>
            </a:r>
            <a:r>
              <a:rPr lang="en-US" altLang="ko-KR" sz="1100" dirty="0" smtClean="0"/>
              <a:t>  +82-61-755-5114</a:t>
            </a:r>
          </a:p>
          <a:p>
            <a:r>
              <a:rPr lang="en-US" altLang="ko-KR" sz="1100" dirty="0" smtClean="0"/>
              <a:t>FAX  </a:t>
            </a:r>
            <a:r>
              <a:rPr lang="en-US" altLang="ko-KR" sz="1100" dirty="0" smtClean="0">
                <a:solidFill>
                  <a:prstClr val="black"/>
                </a:solidFill>
              </a:rPr>
              <a:t>+82-61-753-0134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3368379"/>
            <a:ext cx="2125251" cy="5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4190" y="1096903"/>
            <a:ext cx="2034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25830"/>
              </p:ext>
            </p:extLst>
          </p:nvPr>
        </p:nvGraphicFramePr>
        <p:xfrm>
          <a:off x="425752" y="1515712"/>
          <a:ext cx="6006495" cy="4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val="3722416483"/>
                    </a:ext>
                  </a:extLst>
                </a:gridCol>
              </a:tblGrid>
              <a:tr h="4074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46558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959076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400" b="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73684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937831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Characteristic Diagram 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13048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924912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6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965285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Product Nomenclature</a:t>
                      </a:r>
                      <a:endParaRPr lang="ko-KR" altLang="en-US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Precaution For 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61922" y="459498"/>
            <a:ext cx="213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SU0114A2/ </a:t>
            </a:r>
            <a:r>
              <a:rPr lang="en-US" altLang="ko-KR" sz="1400" dirty="0"/>
              <a:t>SHSGU9NNNN</a:t>
            </a: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3060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14973" y="876516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164" y="7174819"/>
            <a:ext cx="301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111490"/>
              </p:ext>
            </p:extLst>
          </p:nvPr>
        </p:nvGraphicFramePr>
        <p:xfrm>
          <a:off x="417384" y="1519187"/>
          <a:ext cx="5993923" cy="4595784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1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9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SU0114A2</a:t>
                      </a:r>
                      <a:endParaRPr lang="en-US" altLang="ko-KR" sz="1200" dirty="0" smtClean="0"/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SHSGU9NNNN</a:t>
                      </a:r>
                      <a:endParaRPr lang="en-US" altLang="ko-KR" sz="1200" dirty="0" smtClean="0"/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Fabric(Suede)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, 0.7t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270Ø X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1.5mm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25mm X 35mm X 10mm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48g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36g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 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2.6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9W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0.13W/cm2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9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Temperature</a:t>
                      </a:r>
                      <a:r>
                        <a:rPr lang="en-US" altLang="ko-KR" sz="1200" kern="12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LEVEL : 1 (40℃)  2 (45℃)  3 (50℃)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Sensor control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Operating condition 1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 12Hour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Operating condition 2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Insulation thermal 70℃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9305" y="6233619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Temperature </a:t>
            </a:r>
            <a:r>
              <a:rPr lang="en-US" altLang="ko-KR" sz="1100" dirty="0">
                <a:latin typeface="+mn-ea"/>
              </a:rPr>
              <a:t>of use is </a:t>
            </a:r>
            <a:r>
              <a:rPr lang="en-US" altLang="ko-KR" sz="1100" dirty="0" smtClean="0">
                <a:latin typeface="+mn-ea"/>
              </a:rPr>
              <a:t>single product operating environment</a:t>
            </a:r>
          </a:p>
          <a:p>
            <a:r>
              <a:rPr lang="en-US" altLang="ko-KR" sz="1100" dirty="0">
                <a:latin typeface="+mn-ea"/>
              </a:rPr>
              <a:t>* After turn on the power button, power on and set to level 3 automatically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1039"/>
              </p:ext>
            </p:extLst>
          </p:nvPr>
        </p:nvGraphicFramePr>
        <p:xfrm>
          <a:off x="417385" y="7586764"/>
          <a:ext cx="6013895" cy="739317"/>
        </p:xfrm>
        <a:graphic>
          <a:graphicData uri="http://schemas.openxmlformats.org/drawingml/2006/table">
            <a:tbl>
              <a:tblPr/>
              <a:tblGrid>
                <a:gridCol w="282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  <a:latin typeface="+mn-lt"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~ 7V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61922" y="459498"/>
            <a:ext cx="213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SU0114A2/ </a:t>
            </a:r>
            <a:r>
              <a:rPr lang="en-US" altLang="ko-KR" sz="1400" dirty="0"/>
              <a:t>SHSGU9NNNN</a:t>
            </a: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341827" y="3592463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848" y="3672706"/>
            <a:ext cx="418899" cy="80738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4639711" y="36580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205496" y="36523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5527670" y="3587608"/>
            <a:ext cx="392274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 50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629" y="3116302"/>
            <a:ext cx="190494" cy="464650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4760070" y="2871892"/>
            <a:ext cx="458682" cy="9166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2445415" y="3594526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2743299" y="3660106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309084" y="3654405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3692978" y="3589670"/>
            <a:ext cx="407895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45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2863658" y="2873955"/>
            <a:ext cx="458682" cy="916688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 rotWithShape="1">
          <a:blip r:embed="rId6"/>
          <a:srcRect r="10262" b="60534"/>
          <a:stretch/>
        </p:blipFill>
        <p:spPr>
          <a:xfrm>
            <a:off x="3768895" y="3090363"/>
            <a:ext cx="203025" cy="50416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161021" y="2867718"/>
            <a:ext cx="443470" cy="936086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712522" y="3588235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1576191" y="3664879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1922176" y="3592905"/>
            <a:ext cx="3551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9319" y="3660780"/>
            <a:ext cx="439081" cy="107415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 rotWithShape="1">
          <a:blip r:embed="rId6"/>
          <a:srcRect l="-15265" t="58612" r="-1"/>
          <a:stretch/>
        </p:blipFill>
        <p:spPr>
          <a:xfrm>
            <a:off x="1979748" y="3065851"/>
            <a:ext cx="260780" cy="528709"/>
          </a:xfrm>
          <a:prstGeom prst="rect">
            <a:avLst/>
          </a:prstGeom>
        </p:spPr>
      </p:pic>
      <p:cxnSp>
        <p:nvCxnSpPr>
          <p:cNvPr id="44" name="직선 연결선 43"/>
          <p:cNvCxnSpPr/>
          <p:nvPr/>
        </p:nvCxnSpPr>
        <p:spPr>
          <a:xfrm>
            <a:off x="1001831" y="3660780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그림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9353" y="3692031"/>
            <a:ext cx="416296" cy="90797"/>
          </a:xfrm>
          <a:prstGeom prst="rect">
            <a:avLst/>
          </a:prstGeom>
        </p:spPr>
      </p:pic>
      <p:sp>
        <p:nvSpPr>
          <p:cNvPr id="47" name="직사각형 46"/>
          <p:cNvSpPr/>
          <p:nvPr/>
        </p:nvSpPr>
        <p:spPr>
          <a:xfrm>
            <a:off x="691041" y="2787512"/>
            <a:ext cx="5409243" cy="1231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682473" y="2783074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>
                <a:latin typeface="+mj-ea"/>
              </a:rPr>
              <a:t>LEVEL1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472125" y="2785978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LEVEL2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4264175" y="2766003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LEVEL3</a:t>
            </a:r>
            <a:endParaRPr lang="ko-KR" altLang="en-US" dirty="0"/>
          </a:p>
        </p:txBody>
      </p:sp>
      <p:cxnSp>
        <p:nvCxnSpPr>
          <p:cNvPr id="56" name="직선 연결선 55"/>
          <p:cNvCxnSpPr/>
          <p:nvPr/>
        </p:nvCxnSpPr>
        <p:spPr>
          <a:xfrm>
            <a:off x="2367441" y="2783074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220042" y="2792599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0052" y="1098688"/>
            <a:ext cx="2791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Characteristic Diagram-1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4813" y="1519160"/>
            <a:ext cx="683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ea typeface="+mj-ea"/>
              </a:rPr>
              <a:t>Test method : 25</a:t>
            </a:r>
            <a:r>
              <a:rPr lang="ko-KR" altLang="en-US" sz="1200" dirty="0">
                <a:ea typeface="+mj-ea"/>
              </a:rPr>
              <a:t>℃</a:t>
            </a:r>
            <a:r>
              <a:rPr lang="en-US" altLang="ko-KR" sz="1200" dirty="0">
                <a:ea typeface="+mj-ea"/>
              </a:rPr>
              <a:t>, 1 Measurement of saturation temperature at voltage </a:t>
            </a:r>
            <a:r>
              <a:rPr lang="en-US" altLang="ko-KR" sz="1200" dirty="0" smtClean="0">
                <a:ea typeface="+mj-ea"/>
              </a:rPr>
              <a:t>rise</a:t>
            </a:r>
            <a:endParaRPr lang="ko-KR" altLang="en-US" sz="1200" dirty="0">
              <a:ea typeface="+mj-ea"/>
            </a:endParaRPr>
          </a:p>
        </p:txBody>
      </p:sp>
      <p:graphicFrame>
        <p:nvGraphicFramePr>
          <p:cNvPr id="60" name="차트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043926"/>
              </p:ext>
            </p:extLst>
          </p:nvPr>
        </p:nvGraphicFramePr>
        <p:xfrm>
          <a:off x="712522" y="5227090"/>
          <a:ext cx="5525731" cy="344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361922" y="459498"/>
            <a:ext cx="213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SU0114A2/ </a:t>
            </a:r>
            <a:r>
              <a:rPr lang="en-US" altLang="ko-KR" sz="1400" dirty="0"/>
              <a:t>SHSGU9NNNN</a:t>
            </a:r>
          </a:p>
        </p:txBody>
      </p:sp>
    </p:spTree>
    <p:extLst>
      <p:ext uri="{BB962C8B-B14F-4D97-AF65-F5344CB8AC3E}">
        <p14:creationId xmlns:p14="http://schemas.microsoft.com/office/powerpoint/2010/main" val="7410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7291"/>
              </p:ext>
            </p:extLst>
          </p:nvPr>
        </p:nvGraphicFramePr>
        <p:xfrm>
          <a:off x="420053" y="1784350"/>
          <a:ext cx="5996622" cy="394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04">
                  <a:extLst>
                    <a:ext uri="{9D8B030D-6E8A-4147-A177-3AD203B41FA5}">
                      <a16:colId xmlns:a16="http://schemas.microsoft.com/office/drawing/2014/main" val="3126015172"/>
                    </a:ext>
                  </a:extLst>
                </a:gridCol>
                <a:gridCol w="2035783">
                  <a:extLst>
                    <a:ext uri="{9D8B030D-6E8A-4147-A177-3AD203B41FA5}">
                      <a16:colId xmlns:a16="http://schemas.microsoft.com/office/drawing/2014/main" val="2879297342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150763986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76186557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3038024547"/>
                    </a:ext>
                  </a:extLst>
                </a:gridCol>
                <a:gridCol w="680893">
                  <a:extLst>
                    <a:ext uri="{9D8B030D-6E8A-4147-A177-3AD203B41FA5}">
                      <a16:colId xmlns:a16="http://schemas.microsoft.com/office/drawing/2014/main" val="3585975929"/>
                    </a:ext>
                  </a:extLst>
                </a:gridCol>
              </a:tblGrid>
              <a:tr h="9892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Item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Test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Condition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Unit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Number of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</a:t>
                      </a: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Damage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Judgment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Result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71664"/>
                  </a:ext>
                </a:extLst>
              </a:tr>
              <a:tr h="1062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Folded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Folded, 1 cm in diameter,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80 kg Press repeatedly and measure current,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4,500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698978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Twist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180° twist</a:t>
                      </a: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(End to end :1kg force)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15,000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21996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Press hard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 cm in diameter,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80 kgf,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60,000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66604"/>
                  </a:ext>
                </a:extLst>
              </a:tr>
              <a:tr h="536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continuous 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Rated 5V, resistance check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2,000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Hours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066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0053" y="113978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28" y="1513792"/>
            <a:ext cx="2481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ea typeface="맑은 고딕" panose="020B0503020000020004" pitchFamily="50" charset="-127"/>
              </a:rPr>
              <a:t>※ Judgement is change before and after</a:t>
            </a:r>
            <a:endParaRPr lang="ko-KR" altLang="en-US" sz="1100" dirty="0"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61922" y="459498"/>
            <a:ext cx="213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SU0114A2/ </a:t>
            </a:r>
            <a:r>
              <a:rPr lang="en-US" altLang="ko-KR" sz="1400" dirty="0"/>
              <a:t>SHSGU9NNNN</a:t>
            </a: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70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499473"/>
            <a:ext cx="6011862" cy="763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2113" y="8868103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ea typeface="+mj-ea"/>
              </a:rPr>
              <a:t>Notes : All </a:t>
            </a:r>
            <a:r>
              <a:rPr lang="en-US" altLang="ko-KR" sz="1100" dirty="0">
                <a:ea typeface="+mj-ea"/>
              </a:rPr>
              <a:t>dimensions are in </a:t>
            </a:r>
            <a:r>
              <a:rPr lang="en-US" altLang="ko-KR" sz="1100" dirty="0" smtClean="0">
                <a:ea typeface="+mj-ea"/>
              </a:rPr>
              <a:t>mm</a:t>
            </a:r>
            <a:endParaRPr lang="ko-KR" altLang="en-US" sz="1400" dirty="0"/>
          </a:p>
        </p:txBody>
      </p:sp>
      <p:grpSp>
        <p:nvGrpSpPr>
          <p:cNvPr id="7" name="그룹 6"/>
          <p:cNvGrpSpPr>
            <a:grpSpLocks noChangeAspect="1"/>
          </p:cNvGrpSpPr>
          <p:nvPr/>
        </p:nvGrpSpPr>
        <p:grpSpPr>
          <a:xfrm>
            <a:off x="802784" y="1715018"/>
            <a:ext cx="5122770" cy="6563082"/>
            <a:chOff x="802784" y="1715018"/>
            <a:chExt cx="5122770" cy="6563082"/>
          </a:xfrm>
        </p:grpSpPr>
        <p:grpSp>
          <p:nvGrpSpPr>
            <p:cNvPr id="15" name="그룹 14"/>
            <p:cNvGrpSpPr>
              <a:grpSpLocks noChangeAspect="1"/>
            </p:cNvGrpSpPr>
            <p:nvPr/>
          </p:nvGrpSpPr>
          <p:grpSpPr>
            <a:xfrm>
              <a:off x="895934" y="1807707"/>
              <a:ext cx="5029620" cy="6470393"/>
              <a:chOff x="816812" y="238955"/>
              <a:chExt cx="5532582" cy="7117432"/>
            </a:xfrm>
          </p:grpSpPr>
          <p:pic>
            <p:nvPicPr>
              <p:cNvPr id="16" name="그림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9308" y="5083008"/>
                <a:ext cx="1604097" cy="2159533"/>
              </a:xfrm>
              <a:prstGeom prst="rect">
                <a:avLst/>
              </a:prstGeom>
            </p:spPr>
          </p:pic>
          <p:pic>
            <p:nvPicPr>
              <p:cNvPr id="17" name="그림 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8039" y="5289217"/>
                <a:ext cx="2717502" cy="1839823"/>
              </a:xfrm>
              <a:prstGeom prst="rect">
                <a:avLst/>
              </a:prstGeom>
            </p:spPr>
          </p:pic>
          <p:pic>
            <p:nvPicPr>
              <p:cNvPr id="18" name="그림 1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2424" y="238955"/>
                <a:ext cx="1782564" cy="4495442"/>
              </a:xfrm>
              <a:prstGeom prst="rect">
                <a:avLst/>
              </a:prstGeom>
            </p:spPr>
          </p:pic>
          <p:pic>
            <p:nvPicPr>
              <p:cNvPr id="20" name="그림 1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86610" y="564634"/>
                <a:ext cx="1314152" cy="4215695"/>
              </a:xfrm>
              <a:prstGeom prst="rect">
                <a:avLst/>
              </a:prstGeom>
            </p:spPr>
          </p:pic>
          <p:sp>
            <p:nvSpPr>
              <p:cNvPr id="21" name="직사각형 20"/>
              <p:cNvSpPr/>
              <p:nvPr/>
            </p:nvSpPr>
            <p:spPr>
              <a:xfrm>
                <a:off x="816812" y="4969163"/>
                <a:ext cx="2309091" cy="23872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3241358" y="4969163"/>
                <a:ext cx="3108036" cy="23872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2784" y="1715018"/>
              <a:ext cx="2763037" cy="4164235"/>
            </a:xfrm>
            <a:prstGeom prst="rect">
              <a:avLst/>
            </a:prstGeom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68588" y="1776844"/>
              <a:ext cx="2070310" cy="4148492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4361922" y="459498"/>
            <a:ext cx="213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SU0114A2/ </a:t>
            </a:r>
            <a:r>
              <a:rPr lang="en-US" altLang="ko-KR" sz="1400" dirty="0"/>
              <a:t>SHSGU9NNNN</a:t>
            </a:r>
          </a:p>
        </p:txBody>
      </p: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11618"/>
              </p:ext>
            </p:extLst>
          </p:nvPr>
        </p:nvGraphicFramePr>
        <p:xfrm>
          <a:off x="407349" y="3412646"/>
          <a:ext cx="6044286" cy="292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51">
                  <a:extLst>
                    <a:ext uri="{9D8B030D-6E8A-4147-A177-3AD203B41FA5}">
                      <a16:colId xmlns:a16="http://schemas.microsoft.com/office/drawing/2014/main" val="104045725"/>
                    </a:ext>
                  </a:extLst>
                </a:gridCol>
                <a:gridCol w="663854">
                  <a:extLst>
                    <a:ext uri="{9D8B030D-6E8A-4147-A177-3AD203B41FA5}">
                      <a16:colId xmlns:a16="http://schemas.microsoft.com/office/drawing/2014/main" val="206053084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40542914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3546198465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117243085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34585869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2816877358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006748884"/>
                    </a:ext>
                  </a:extLst>
                </a:gridCol>
                <a:gridCol w="705128">
                  <a:extLst>
                    <a:ext uri="{9D8B030D-6E8A-4147-A177-3AD203B41FA5}">
                      <a16:colId xmlns:a16="http://schemas.microsoft.com/office/drawing/2014/main" val="3187924704"/>
                    </a:ext>
                  </a:extLst>
                </a:gridCol>
                <a:gridCol w="604375">
                  <a:extLst>
                    <a:ext uri="{9D8B030D-6E8A-4147-A177-3AD203B41FA5}">
                      <a16:colId xmlns:a16="http://schemas.microsoft.com/office/drawing/2014/main" val="3673064360"/>
                    </a:ext>
                  </a:extLst>
                </a:gridCol>
              </a:tblGrid>
              <a:tr h="16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P4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P5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P6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P8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P9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P10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3463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Series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product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Material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Power type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 closing part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Thermoelectronic Film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Remote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Labels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8521"/>
                  </a:ext>
                </a:extLst>
              </a:tr>
              <a:tr h="275743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S-Soft 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 - USB </a:t>
                      </a:r>
                      <a:r>
                        <a:rPr lang="en-US" sz="600" u="none" strike="noStrike" dirty="0">
                          <a:effectLst/>
                        </a:rPr>
                        <a:t>Play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Suede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U-USB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5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</a:t>
                      </a:r>
                      <a:r>
                        <a:rPr lang="en-US" sz="600" u="none" strike="noStrike" dirty="0">
                          <a:effectLst/>
                        </a:rPr>
                        <a:t>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(Black)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144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 - portable </a:t>
                      </a:r>
                      <a:r>
                        <a:rPr lang="en-US" sz="600" u="none" strike="noStrike" dirty="0">
                          <a:effectLst/>
                        </a:rPr>
                        <a:t>heating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T- TPU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B-Blue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D1-DC </a:t>
                      </a:r>
                      <a:r>
                        <a:rPr lang="en-US" sz="600" u="none" strike="noStrike" dirty="0">
                          <a:effectLst/>
                        </a:rPr>
                        <a:t>12V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C-Customized</a:t>
                      </a:r>
                    </a:p>
                    <a:p>
                      <a:pPr algn="ctr" rtl="0" fontAlgn="ctr"/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color </a:t>
                      </a:r>
                      <a:r>
                        <a:rPr lang="en-US" sz="600" u="none" strike="noStrike" dirty="0">
                          <a:effectLst/>
                        </a:rPr>
                        <a:t>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NL-Normal LOGO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(INKO)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3583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600" u="none" strike="noStrike" dirty="0" smtClean="0">
                          <a:effectLst/>
                        </a:rPr>
                        <a:t>Thermal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M- Micro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 err="1" smtClean="0">
                          <a:effectLst/>
                        </a:rPr>
                        <a:t>Hiber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D2-DC </a:t>
                      </a:r>
                      <a:r>
                        <a:rPr lang="en-US" sz="600" u="none" strike="noStrike" dirty="0">
                          <a:effectLst/>
                        </a:rPr>
                        <a:t>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3755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JN - Slim </a:t>
                      </a:r>
                      <a:r>
                        <a:rPr lang="en-US" sz="600" u="none" strike="noStrike" dirty="0">
                          <a:effectLst/>
                        </a:rPr>
                        <a:t>Fit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Thermal 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P-Poly ester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BE-beige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37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CLO-Customized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C-Color 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both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7091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PJ- Pocket-type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thermal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N-Navy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60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CLI-Customized Line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(Change color/length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51622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sleep</a:t>
                      </a:r>
                      <a:r>
                        <a:rPr lang="en-US" sz="600" u="none" strike="noStrike" dirty="0">
                          <a:effectLst/>
                        </a:rPr>
                        <a:t>+ a </a:t>
                      </a:r>
                      <a:r>
                        <a:rPr lang="en-US" sz="600" u="none" strike="noStrike" dirty="0" smtClean="0">
                          <a:effectLst/>
                        </a:rPr>
                        <a:t>portable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heating mat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FG-Forest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Green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45774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 NEW premium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microfiber heating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blanket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Y-Yellow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934109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 slim </a:t>
                      </a:r>
                      <a:r>
                        <a:rPr lang="en-US" sz="600" u="none" strike="noStrike" dirty="0">
                          <a:effectLst/>
                        </a:rPr>
                        <a:t>Detachable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USB Hot pack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BR-Amber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Brown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091035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 Memory </a:t>
                      </a:r>
                      <a:r>
                        <a:rPr lang="en-US" sz="600" u="none" strike="noStrike" dirty="0">
                          <a:effectLst/>
                        </a:rPr>
                        <a:t>foam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SP-Soft </a:t>
                      </a:r>
                      <a:r>
                        <a:rPr lang="en-US" sz="600" u="none" strike="noStrike" dirty="0">
                          <a:effectLst/>
                        </a:rPr>
                        <a:t>pink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7545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119" y="1098218"/>
            <a:ext cx="259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50" y="2533586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 </a:t>
            </a:r>
            <a:r>
              <a:rPr lang="en-US" altLang="ko-KR" sz="1600" b="1" dirty="0"/>
              <a:t>Part Numbering System 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151" y="6870505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4813" y="2872319"/>
            <a:ext cx="60118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3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4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5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6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7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8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9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10 </a:t>
            </a:r>
            <a:br>
              <a:rPr lang="en-US" altLang="ko-KR" sz="1200" b="1" baseline="-25000" dirty="0" smtClean="0">
                <a:solidFill>
                  <a:srgbClr val="000000"/>
                </a:solidFill>
              </a:rPr>
            </a:br>
            <a:r>
              <a:rPr lang="en-US" altLang="ko-KR" sz="1200" dirty="0"/>
              <a:t>SHSGU9NNNN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2922026" y="1601396"/>
            <a:ext cx="2754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rgbClr val="000000"/>
                </a:solidFill>
              </a:rPr>
              <a:t>For quality and LOT tracking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Management, attach QR barcode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Stickers to the back of the controller.</a:t>
            </a:r>
            <a:endParaRPr lang="ko-KR" altLang="en-US" sz="1200" dirty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608" y="1611518"/>
            <a:ext cx="1292649" cy="702879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705" y="1601805"/>
            <a:ext cx="559168" cy="736595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5300"/>
              </p:ext>
            </p:extLst>
          </p:nvPr>
        </p:nvGraphicFramePr>
        <p:xfrm>
          <a:off x="404809" y="7215317"/>
          <a:ext cx="5996380" cy="1914397"/>
        </p:xfrm>
        <a:graphic>
          <a:graphicData uri="http://schemas.openxmlformats.org/drawingml/2006/table">
            <a:tbl>
              <a:tblPr/>
              <a:tblGrid>
                <a:gridCol w="36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36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3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361922" y="459498"/>
            <a:ext cx="213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SU0114A2/ </a:t>
            </a:r>
            <a:r>
              <a:rPr lang="en-US" altLang="ko-KR" sz="1400" dirty="0"/>
              <a:t>SHSGU9NNNN</a:t>
            </a:r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753" y="1095950"/>
            <a:ext cx="194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Packaging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13" y="1476357"/>
            <a:ext cx="119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Packing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ox</a:t>
            </a:r>
            <a:endParaRPr lang="ko-KR" altLang="en-US" sz="1600" b="1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61922" y="459498"/>
            <a:ext cx="213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SU0114A2/ </a:t>
            </a:r>
            <a:r>
              <a:rPr lang="en-US" altLang="ko-KR" sz="1400" dirty="0"/>
              <a:t>SHSGU9NNNN</a:t>
            </a:r>
          </a:p>
        </p:txBody>
      </p:sp>
      <p:grpSp>
        <p:nvGrpSpPr>
          <p:cNvPr id="18" name="그룹 17"/>
          <p:cNvGrpSpPr>
            <a:grpSpLocks noChangeAspect="1"/>
          </p:cNvGrpSpPr>
          <p:nvPr/>
        </p:nvGrpSpPr>
        <p:grpSpPr>
          <a:xfrm>
            <a:off x="2014538" y="5645172"/>
            <a:ext cx="2078371" cy="3206214"/>
            <a:chOff x="1453307" y="1927753"/>
            <a:chExt cx="3681961" cy="5680003"/>
          </a:xfrm>
        </p:grpSpPr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2732" y="2166622"/>
              <a:ext cx="3412536" cy="544113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53307" y="1927753"/>
              <a:ext cx="1240466" cy="1009650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718333" y="2357540"/>
            <a:ext cx="99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Components</a:t>
            </a:r>
            <a:endParaRPr lang="ko-KR" alt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90816" y="5546156"/>
            <a:ext cx="94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Packing Box</a:t>
            </a:r>
            <a:endParaRPr lang="ko-KR" altLang="en-US" sz="1200" b="1" dirty="0"/>
          </a:p>
        </p:txBody>
      </p:sp>
      <p:grpSp>
        <p:nvGrpSpPr>
          <p:cNvPr id="24" name="그룹 23"/>
          <p:cNvGrpSpPr>
            <a:grpSpLocks noChangeAspect="1"/>
          </p:cNvGrpSpPr>
          <p:nvPr/>
        </p:nvGrpSpPr>
        <p:grpSpPr>
          <a:xfrm>
            <a:off x="2014538" y="2405137"/>
            <a:ext cx="2894425" cy="3061963"/>
            <a:chOff x="666805" y="2311560"/>
            <a:chExt cx="2631295" cy="2783603"/>
          </a:xfrm>
        </p:grpSpPr>
        <p:pic>
          <p:nvPicPr>
            <p:cNvPr id="25" name="그림 24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rcRect r="45735"/>
            <a:stretch/>
          </p:blipFill>
          <p:spPr>
            <a:xfrm>
              <a:off x="666805" y="2628910"/>
              <a:ext cx="1508408" cy="2466253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rcRect l="69220"/>
            <a:stretch/>
          </p:blipFill>
          <p:spPr>
            <a:xfrm>
              <a:off x="2356941" y="2311560"/>
              <a:ext cx="941159" cy="2712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813" y="1798956"/>
            <a:ext cx="6287133" cy="3543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Use carefully to avoid the risk of low-temperature burns if used for a long time.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touch with a heat-generating product. </a:t>
            </a:r>
            <a:endParaRPr lang="en-US" altLang="ko-KR" sz="1150" dirty="0" smtClean="0">
              <a:solidFill>
                <a:srgbClr val="202124"/>
              </a:solidFill>
              <a:ea typeface="inherit"/>
            </a:endParaRP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(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for infants and toddlers under 3 years old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.)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this device on the elderly who are sensitive to heat or cannot cope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overheating.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you have sensitive skin, it is recommended to use after a test or consultation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the product is damaged or broken, do not plug it in and contact the customer 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service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center.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Do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not damage or arbitrarily disassemble, repair, or modify with sharp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instruments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Keep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the product away from fire.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Avoid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wet areas when using or storing, and do not connect to power, especially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wet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hands.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fold or crumple severely when using or storing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ko-KR" altLang="ko-KR" sz="115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1922" y="459498"/>
            <a:ext cx="210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SU0104A2/ SHTGU9NNNN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11611</TotalTime>
  <Words>1069</Words>
  <Application>Microsoft Office PowerPoint</Application>
  <PresentationFormat>A4 용지(210x297mm)</PresentationFormat>
  <Paragraphs>513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inherit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ADMIN</cp:lastModifiedBy>
  <cp:revision>369</cp:revision>
  <cp:lastPrinted>2023-09-18T06:19:54Z</cp:lastPrinted>
  <dcterms:created xsi:type="dcterms:W3CDTF">2023-04-19T03:12:56Z</dcterms:created>
  <dcterms:modified xsi:type="dcterms:W3CDTF">2023-12-04T05:17:48Z</dcterms:modified>
</cp:coreProperties>
</file>